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305" r:id="rId2"/>
    <p:sldId id="306" r:id="rId3"/>
    <p:sldId id="307" r:id="rId4"/>
    <p:sldId id="308" r:id="rId5"/>
    <p:sldId id="313" r:id="rId6"/>
    <p:sldId id="314" r:id="rId7"/>
    <p:sldId id="309" r:id="rId8"/>
    <p:sldId id="310" r:id="rId9"/>
    <p:sldId id="311" r:id="rId10"/>
    <p:sldId id="312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008000"/>
    <a:srgbClr val="33CC33"/>
    <a:srgbClr val="80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7" autoAdjust="0"/>
    <p:restoredTop sz="75806" autoAdjust="0"/>
  </p:normalViewPr>
  <p:slideViewPr>
    <p:cSldViewPr>
      <p:cViewPr varScale="1">
        <p:scale>
          <a:sx n="33" d="100"/>
          <a:sy n="33" d="100"/>
        </p:scale>
        <p:origin x="-123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AB07A-D84F-E14A-959A-F094D3602FC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6EAEE-66A4-BE4C-8189-ACCD60C7A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8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太十四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1-2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希律王在听见耶稣的事迹和异能时，误以为耶稣是施洗约翰从死里复活了，因此有人说圣经也同意佛教的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生死轮回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的说法，这种论调和圣经中对生死的一贯说法完全不同，而且与整本圣经的信仰相违背。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路十四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26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耶稣对跟着他走的人群说：「人到我这里来，若不爱我胜过爱自己的父母、妻子、儿女、兄弟、姊妹，和自己的性命，就不能做我的门徒。」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留意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节的经文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当时有极多的人和耶稣同行只是凑热闹或是出于好奇，根本不知道「跟随耶稣」究竟是怎么一回事：所以耶稣对他们说了以上的话，讲到门徒须要背起十字架来跟从他，要好好的计算代价，是否真能为主舍下一切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绝对与相对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</a:t>
            </a:r>
            <a:r>
              <a:rPr lang="en-US" altLang="zh-CN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圣经中有绝对的坚持</a:t>
            </a:r>
            <a:endParaRPr lang="en-US" dirty="0" smtClean="0">
              <a:effectLst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endParaRPr lang="en-US" dirty="0" smtClean="0">
              <a:effectLst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旧约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信独一独真神并遵行他的命令</a:t>
            </a:r>
            <a:endParaRPr lang="en-US" dirty="0" smtClean="0">
              <a:effectLst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道成肉身的基督（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约壹四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1~2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），因信称义（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加一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8-9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），基督的复活（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林前十五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），基督的再来（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启廿二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CN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在基本的信仰基础上，应有的空间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可确定的与不可确定的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有些在圣经中只是提过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endParaRPr lang="en-US" dirty="0" smtClean="0">
              <a:effectLst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如洗礼的方式与起源，教会的制度，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灵界的事，死后的状况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圣经上没有明讲的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，不可妄自断定；主来的日子（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太廿四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36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），三层天（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林后十二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1~7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en-US" dirty="0" smtClean="0">
              <a:effectLst/>
            </a:endParaRPr>
          </a:p>
          <a:p>
            <a:endParaRPr lang="en-US" altLang="zh-CN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申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廿九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29 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隐秘的事、是属耶和华我们　神的、惟有明显的事、是永远属我们和我们子孙的、好叫我们遵行这律法上的一切话。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直述故事与诗体的分别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诗九六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「树木拍掌」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不可以直述方式来了解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约十三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37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「所作的快作吧」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故事的一部分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圣灵充满与说方言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叙述文：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由使徒行传的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故事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章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五旬节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 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45-46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「那些奉割礼和彼得同来的信徒、见圣灵的恩赐也浇在外邦人身上、就都希奇．因听见他们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说方言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、称赞　神为大。」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 十九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「保罗按手在他们头上、圣灵便降在他们身上．他们就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说方言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、又说预言。［或作又讲道］」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论述文：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书信的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教导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林前十二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28~30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「岂都是说方言的么？」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以教导（直述）来解释故事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关于圣灵充满说方言的问题提出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三处经文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，都是使徒行传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第一处经文是使二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，第二处是使十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46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，第三处是使十九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。这三个地方都记载「被圣灵充满」，也都说了方言。 可是另外有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六处经文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，使四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，使四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，使七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55-60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，使八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，使九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以及使十三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52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这六处经文都有圣灵充满，但是没有说方言。有的时候被圣灵充满不但我们看到没有说方言，反而遭到了群众的石头攻击。若是应用以经解经的方法，我们知道被圣灵充满不一定讲方言。要特别说明在使徒行传所記載的方言是「悟性」的；是人听得懂的某一种话，跟哥林前十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所讲的人听不懂的方言是不一样的。若是我们用以经解经的方法来看圣灵充满與说方言的问题就知道；被圣灵充满不一定讲方言；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因为方言是圣灵的恩赐，不是每一个人都有的。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一般性</a:t>
            </a:r>
            <a:endParaRPr lang="en-US" dirty="0" smtClean="0">
              <a:effectLst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 十六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「信的人必有神迹随著他们．就是奉我的名赶鬼．说新方言」</a:t>
            </a:r>
            <a:endParaRPr lang="en-US" dirty="0" smtClean="0">
              <a:effectLst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诗 一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「他要像一棵树栽在溪水旁、按时候结果子、叶子也不枯乾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凡他所作的、尽都顺利。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细则性</a:t>
            </a:r>
            <a:endParaRPr lang="en-US" dirty="0" smtClean="0">
              <a:effectLst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林前十二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28~30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「岂都是说方言的么？」</a:t>
            </a:r>
            <a:endParaRPr lang="en-US" dirty="0" smtClean="0">
              <a:effectLst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诗七十三篇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可以为死人受洗吗？</a:t>
            </a:r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林前十五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29  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上下文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林前 十五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「不然、那些为死人受洗的、将来怎样呢．若死人总不复活、因何为他们受洗呢．」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在圣经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没有其他地方有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「为死人受洗」的教导，可能只是哥林多人的作法。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这段经文在说什么？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死人还有机会得救吗？</a:t>
            </a:r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约三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「信他的人、不被定罪．不信的人、罪已经定了、因为他不信　神独生子的名。」</a:t>
            </a:r>
            <a:endParaRPr lang="en-US" dirty="0" smtClean="0">
              <a:effectLst/>
            </a:endParaRPr>
          </a:p>
          <a:p>
            <a:pPr lvl="0"/>
            <a:endParaRPr lang="en-US" altLang="zh-TW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「下到阴间传道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kerusso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彼前三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这是今天在解经上很困难的问题，这节经文是说，人死了以后到阴间还有没有机会传福音给他们呢？若根据</a:t>
            </a:r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彼前三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做为教义「耶稣基督曾经被钉死然后下到阴间传道」，而别处的圣经又找不到同类的，或者是平行的经文，那么就要留意。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使徒信经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里有耶稣下阴间的记载，那么耶稣到过阴间没有？他去做什么呢？这节经文非常的不清楚，而又找不到同类的经文。所以，像这样的经文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不可以做教义的根据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，使人误以为人死了之后还有机会听福音。</a:t>
            </a:r>
            <a:endParaRPr lang="en-US" dirty="0" smtClean="0">
              <a:effectLst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所以，对这节的经文我们可以把它解释为「</a:t>
            </a:r>
            <a:r>
              <a:rPr lang="zh-CN" altLang="en-US" sz="1200" b="1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耶稣到了阴间不是去传福音，乃是到阴间宣告他的得胜。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」向阴间的灵魂宣告他的胜利，因为主耶稣接着就从死里复活了。像这样的的经文只有从原文去推敲它的字义。从原文里可能是「耶稣不是去传道，乃是去宣告，宣告他的得胜，已经战胜死亡要从死里复活。」</a:t>
            </a:r>
            <a:endParaRPr lang="en-US" dirty="0" smtClean="0">
              <a:effectLst/>
            </a:endParaRPr>
          </a:p>
          <a:p>
            <a:pPr lvl="0"/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补满基督患难的缺欠？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西 一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现在我为你们受苦、倒觉得欢乐、并且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huper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基督的身体、就是为教会、要在我肉身上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补满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antanapleroo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基督患难的缺欠。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你们受苦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为了你们的好处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the sake of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并非代替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补满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基督患难的缺欠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∶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是指在传福音的工作上使继续经历苦难，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而非指基督所作的不完全。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現在我虽然为你们受苦，仍然觉得很快乐，因为我在肉体上受苦，等于继续在担受基督为着他的身体，就是他的教会，所忍受而未完成的苦难。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现代译本</a:t>
            </a:r>
            <a:endParaRPr lang="en-US" dirty="0" smtClean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扫罗求问招鬼的妇人：</a:t>
            </a:r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撒上廿八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8-25   </a:t>
            </a:r>
            <a:endParaRPr lang="en-US" sz="12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上来的是谁（什么）？ 是撒木耳吗？</a:t>
            </a:r>
            <a:endParaRPr lang="en-US" dirty="0" smtClean="0">
              <a:effectLst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「善人的阴间」：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创四二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四四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29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诗十六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卅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路十六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是神所禁止的：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申十八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10-11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是扫罗自知的：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撒上廿八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6-7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圣经的总评：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代上十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13-14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那么鬼所说的话又如何解释呢？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徒十六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16-18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「他跟随保罗和我们、喊着说、这些人是至高　神的仆人、对你们传说救人的道。」，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太七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22-23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dirty="0" smtClean="0">
              <a:effectLst/>
            </a:endParaRPr>
          </a:p>
          <a:p>
            <a:pPr lvl="0"/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不信的丈夫就因为妻子成为圣洁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林前七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如果我们不注意这处经文的文法，那么可能够就会误会圣经的意思了。我们会以为，一位姐妹愿意嫁给一位不信主的丈夫，那可以依照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林前七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的经文做为借口说，这是圣经说的，圣经不是明明的说「不信的丈夫就因着妻子成了圣洁」吗？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其实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，圣经的文法、时态是很清楚的，「不信的丈夫因妻子成为圣洁」；「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成为圣洁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」是现在完成式。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成为圣洁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的动作是已经完了，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关键是在于完成式，而不是现在式的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。所以，今天的基督徒绝对不能够引用这一处经文说，「我可以嫁给一个不信的丈夫，我这样做可以让我的丈夫因我成为（应该是未来时态）圣洁」。然而，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成为圣洁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这个动作已经完成了。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另外，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单看这节经文，很容易以为丈夫信主，妻子就可以因丈夫成为圣洁。妻子信主，丈夫也可以因妻子成为圣洁。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其实，这里所指的「圣洁」不是指灵性方面的圣洁。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只要把这节经文连接上下文看，就显而易明。那是讲夫妇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同居生活的圣洁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，也就是夫妻结合的圣洁。因为从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林前七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开始，一直都是讲夫妻同居的问题。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节的下半节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不然，你们的儿女就不洁净；但如今他们是圣洁的了。」这句话也证明上文所说的「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圣洁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」是指夫妇同居生活那方面。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因为他们的婚姻关系，在礼仪上是已经蒙神接纳的。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如果夫妇的同居是不圣洁，或说婚姻的关系不是神圣的，这样，由夫妻同居所生的儿女也就不圣洁了。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神所设立的婚姻制度是神圣的，所以在这婚姻制度下生的儿女，和所建立的家庭也都是圣洁的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「天使」一詞，其實只是解作「使者」或「信差」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mal*a{k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angelos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，沒有璀燦光華的含義在內。使者若是神的使者，就帶有神的榮耀及尊貴的特性（太二十四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；路二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；來一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等，參來十三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）。「萬軍之耶和華」来自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Sabaoth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，是指神的能力。按聖經，天使是受造之物（詩一四八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；西一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）；地位很特殊，對受造界的秩序具有非常的權柄，如看顧小孩（太十八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）、保護神的子民（詩三十四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）、參與國際事務（但十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～十一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），和有分於神的審判（啟十五～十六）。在執行任務時，似乎有階級之存在；米迦勒是天使長（但十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，十二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；啟十二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）；新約借用七十士譯本的名詞，稱天使為「有能的」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dynameis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、「掌權的」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exousiai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、「執政的」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archai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，和「主治的」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archontes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守安息日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出廿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10-11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 但第七日是向耶和华你　神当守的安息日．这一日你和你的儿女、仆婢、牲畜、并你城里寄居的客旅、无论何工都不可作．</a:t>
            </a:r>
            <a:r>
              <a:rPr lang="zh-CN" altLang="en-US" sz="1200" b="1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因为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六日之内、耶和华造天、地、海、和其中的万物、</a:t>
            </a:r>
            <a:r>
              <a:rPr lang="zh-CN" altLang="en-US" sz="1200" b="1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第七日便安息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．所以耶和华赐福与安息日、定为圣日。」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出卅一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13-14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「你要吩咐以色列人说、你们务要守我的安息日、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这是你我之间世世代代的</a:t>
            </a:r>
            <a:r>
              <a:rPr lang="zh-CN" altLang="en-US" sz="1200" b="1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证据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、使你们知道我耶和华是叫你们成为圣的。所以你们要守安息日、以为圣日、凡干犯这日的、必要把他治死．凡在这日作工的、必从民中剪除。」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申五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12~15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「当照耶和华你　神所吩咐的、守安息日为圣日。但第七日、是向耶和华你　神当守的安息日．这一日你和你的儿女、仆婢、牛、驴、牲畜、并在你城里寄居的客旅、无论何工都不可作、使你的仆婢可以和你一样安息。</a:t>
            </a:r>
            <a:r>
              <a:rPr lang="zh-CN" altLang="en-US" sz="1200" b="1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你也要记念你在埃及地作过奴仆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．耶和华你　神用大能的手、和伸出来的膀臂、将你从那里领出来、因此、耶和华你的　神吩咐你守安息日。」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可二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「又对他们说、安息日是为人设立的、人不是为安息日设立的．」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路六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「又对他们说、人子是安息日的主。」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來 四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「这样看来、必另有一安息日的安息、为　神的子民存留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所以我们务必竭力進入那安息、免得有人学那不信从的样子跌倒了。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十一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奉献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民十八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「因为以色列人中出产的十分之一、就是献给耶和华为举祭的。」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申十四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「每逢三年的末一年、你要将本年的土产十分之一、都取出来、积存在你的城中。」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玛三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「人岂可夺取　神之物呢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你们竟夺取我的供物、你们却说、我们在何事上夺取你的供物呢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就是你们在当纳的十分之一、和当献的供物上。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万军之耶和华说、你们要将当纳的十分之一、全然送入仓库、使我家有粮、以此试试我、是否为你们敞开天上的窗户、倾福与你们、甚至无处可容。」</a:t>
            </a:r>
            <a:endParaRPr lang="en-US" dirty="0" smtClean="0">
              <a:effectLst/>
            </a:endParaRPr>
          </a:p>
          <a:p>
            <a:r>
              <a:rPr lang="zh-CN" alt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太廿三</a:t>
            </a: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23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「你们这假冒为善的文士和法利赛人有祸了．因为你们将薄荷、茴香、芹菜、献上十分之一．那律法上更重的事、就是公义、怜悯、信实、反倒不行了．这更重的是你们当行的、</a:t>
            </a:r>
            <a:r>
              <a:rPr lang="zh-CN" altLang="en-US" sz="1200" b="1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那也是不可不行的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。」</a:t>
            </a:r>
            <a:endParaRPr lang="en-US" dirty="0" smtClean="0">
              <a:effectLst/>
            </a:endParaRPr>
          </a:p>
          <a:p>
            <a:endParaRPr lang="en-US" altLang="zh-CN" sz="1200" b="1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这些重要的教訓才是你们所必須实行的，至於其他的，也不可忽略。新译本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让圣经来解释我们个人的经验</a:t>
            </a:r>
            <a:endParaRPr lang="en-US" dirty="0" smtClean="0">
              <a:effectLst/>
            </a:endParaRPr>
          </a:p>
          <a:p>
            <a:pPr lvl="0"/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正确的圣经理论应当解释神在世上的工作</a:t>
            </a:r>
            <a:endParaRPr lang="en-US" dirty="0" smtClean="0">
              <a:effectLst/>
            </a:endParaRPr>
          </a:p>
          <a:p>
            <a:pPr lvl="1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徒十一章，哥尼流与外帮人信主，</a:t>
            </a:r>
            <a:endParaRPr lang="en-US" dirty="0" smtClean="0">
              <a:effectLst/>
            </a:endParaRPr>
          </a:p>
          <a:p>
            <a:pPr lvl="1"/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约九章「医治生来瞎眼的」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2BDC32-6DC0-4920-B50A-A4E0D711758D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C56AF-62EA-43A7-B1B0-08FE5F2C90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6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8A666C-C306-4D66-B542-9D7051CB6E6B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EB721-5494-434E-85F1-CB089A5118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9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897521-5DBF-4F8B-B63B-ED06828727DE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1EFD2-F3B7-4362-A74B-1979BE6FBA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5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8EB806-2A89-418B-A583-A720DD85FA74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0E4D9-7511-4824-91CF-B3C9ACF4A9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8D96DE-DA22-47F2-818C-CA8ABB8D7337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627ED-A998-42C7-89CB-382753E14E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2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E83F11-0291-4EA8-8005-56B03F75D8BA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34A76-7FCD-47FA-A681-9CD75C1A58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0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A08E3-9682-45F5-9AAB-4ECCB5FE03E6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81C89-081F-4F34-9926-5C0B238176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0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EAF08-3521-4A43-8501-5EFF45B4D763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8DFE1-1119-4739-80D8-B947610738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5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9E312C-B7EB-4929-8AE3-0644E73D13F0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86B80-B078-4A19-8124-DC4E13A51D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7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1C4FDC-B4F4-4176-9C92-1DB8A02B2A3B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842A7-72E7-4620-BDB8-631F667BA6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6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BDCF88-6DB5-4FA6-A638-3FA539AEA800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25A64-D440-4D9D-A280-3607BA47A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9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F5AEB1-D7CC-4447-9E93-594B7930A791}" type="datetimeFigureOut">
              <a:rPr lang="en-US" smtClean="0"/>
              <a:pPr>
                <a:defRPr/>
              </a:pPr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FBF143-ED9B-47BE-B70F-207C91D35B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7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 smtClean="0">
                <a:solidFill>
                  <a:srgbClr val="008000"/>
                </a:solidFill>
                <a:latin typeface="Microsoft JhengHei" pitchFamily="34" charset="-120"/>
                <a:ea typeface="Microsoft JhengHei" pitchFamily="34" charset="-120"/>
              </a:rPr>
              <a:t>聖</a:t>
            </a:r>
            <a:r>
              <a:rPr lang="zh-CN" altLang="en-US" b="1" dirty="0">
                <a:solidFill>
                  <a:srgbClr val="008000"/>
                </a:solidFill>
                <a:latin typeface="Microsoft JhengHei" pitchFamily="34" charset="-120"/>
                <a:ea typeface="Microsoft JhengHei" pitchFamily="34" charset="-120"/>
              </a:rPr>
              <a:t>經的整體觀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4648200"/>
          </a:xfrm>
        </p:spPr>
        <p:txBody>
          <a:bodyPr>
            <a:normAutofit fontScale="92500"/>
          </a:bodyPr>
          <a:lstStyle/>
          <a:p>
            <a:r>
              <a:rPr lang="zh-CN" altLang="en-US" sz="44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</a:t>
            </a:r>
            <a:r>
              <a:rPr lang="zh-CN" altLang="en-US" sz="4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經解經</a:t>
            </a:r>
            <a:endParaRPr lang="en-US" altLang="zh-CN" sz="4400" b="1" dirty="0" smtClean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algn="l"/>
            <a:r>
              <a:rPr lang="zh-TW" altLang="en-US" sz="3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解釋某一段經文時，必須注意到整本聖經中其他相</a:t>
            </a:r>
            <a:r>
              <a:rPr lang="zh-TW" altLang="en-US" sz="36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關</a:t>
            </a:r>
            <a:r>
              <a:rPr lang="zh-TW" altLang="en-US" sz="3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zh-TW" altLang="en-US" sz="36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經文，</a:t>
            </a:r>
            <a:r>
              <a:rPr lang="zh-TW" altLang="en-US" sz="3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因此對某段經文的解釋，必須符合整本聖經的啟示</a:t>
            </a:r>
            <a:r>
              <a:rPr lang="zh-TW" altLang="en-US" sz="36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36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algn="l"/>
            <a:r>
              <a:rPr lang="zh-CN" altLang="en-US" sz="36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例子：</a:t>
            </a:r>
            <a:r>
              <a:rPr lang="zh-CN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太十四</a:t>
            </a:r>
            <a:r>
              <a:rPr lang="en-US" sz="36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1-2</a:t>
            </a:r>
            <a:r>
              <a:rPr lang="zh-CN" altLang="en-US" sz="36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路十四</a:t>
            </a:r>
            <a:r>
              <a:rPr lang="en-US" sz="36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26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</a:pPr>
            <a:r>
              <a:rPr lang="zh-CN" altLang="en-US" sz="4300" b="1" dirty="0">
                <a:solidFill>
                  <a:srgbClr val="008000"/>
                </a:solidFill>
                <a:latin typeface="Microsoft JhengHei" pitchFamily="34" charset="-120"/>
                <a:ea typeface="Microsoft JhengHei" pitchFamily="34" charset="-120"/>
              </a:rPr>
              <a:t>聖經</a:t>
            </a:r>
            <a:r>
              <a:rPr lang="zh-CN" altLang="en-US" sz="4300" b="1" dirty="0" smtClean="0">
                <a:solidFill>
                  <a:srgbClr val="008000"/>
                </a:solidFill>
                <a:latin typeface="Microsoft JhengHei" pitchFamily="34" charset="-120"/>
                <a:ea typeface="Microsoft JhengHei" pitchFamily="34" charset="-120"/>
              </a:rPr>
              <a:t>的一貫性</a:t>
            </a:r>
            <a:endParaRPr lang="en-US" altLang="zh-CN" sz="4300" b="1" dirty="0" smtClean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</a:pPr>
            <a:r>
              <a:rPr lang="zh-CN" altLang="en-US" sz="4300" b="1" dirty="0">
                <a:solidFill>
                  <a:srgbClr val="008000"/>
                </a:solidFill>
                <a:latin typeface="Microsoft JhengHei" pitchFamily="34" charset="-120"/>
                <a:ea typeface="Microsoft JhengHei" pitchFamily="34" charset="-120"/>
              </a:rPr>
              <a:t>聖</a:t>
            </a:r>
            <a:r>
              <a:rPr lang="zh-CN" altLang="en-US" sz="4300" b="1" dirty="0" smtClean="0">
                <a:solidFill>
                  <a:srgbClr val="008000"/>
                </a:solidFill>
                <a:latin typeface="Microsoft JhengHei" pitchFamily="34" charset="-120"/>
                <a:ea typeface="Microsoft JhengHei" pitchFamily="34" charset="-120"/>
              </a:rPr>
              <a:t>經的漸進性</a:t>
            </a:r>
            <a:endParaRPr lang="zh-TW" altLang="en-US" sz="43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560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CN" altLang="en-US" sz="4400" b="1" dirty="0" smtClean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絕對與相對</a:t>
            </a:r>
            <a:endParaRPr lang="en-US" altLang="zh-CN" sz="4400" b="1" dirty="0" smtClean="0">
              <a:solidFill>
                <a:srgbClr val="92D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200150" lvl="1" indent="-742950" algn="l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聖經有絕對的堅持</a:t>
            </a:r>
            <a:endParaRPr lang="en-US" sz="4000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algn="l"/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舊約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∶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獨一真神，新</a:t>
            </a: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约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∶</a:t>
            </a: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道成肉身的基督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（约壹四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1~2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），因</a:t>
            </a:r>
            <a:r>
              <a:rPr lang="zh-CN" alt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信稱義（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加一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8-9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），基督</a:t>
            </a:r>
            <a:r>
              <a:rPr lang="zh-CN" alt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的復活（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林前十五），基督的</a:t>
            </a:r>
            <a:r>
              <a:rPr lang="zh-CN" alt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再來（啟廿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二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20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）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200150" lvl="1" indent="-742950" algn="l">
              <a:buFont typeface="+mj-lt"/>
              <a:buAutoNum type="arabicPeriod"/>
            </a:pPr>
            <a:r>
              <a:rPr lang="zh-CN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在基本的信仰基础上，应有的空间</a:t>
            </a:r>
            <a:endParaRPr lang="en-US" sz="4000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algn="l"/>
            <a:endParaRPr lang="en-US" sz="4000" dirty="0" smtClean="0">
              <a:solidFill>
                <a:schemeClr val="tx1"/>
              </a:solidFill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altLang="zh-TW" sz="1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360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CN" altLang="en-US" sz="4400" b="1" dirty="0" smtClean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可確定與不可確定</a:t>
            </a:r>
            <a:endParaRPr lang="en-US" sz="4400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聖經中</a:t>
            </a:r>
            <a:r>
              <a:rPr lang="zh-CN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只是提</a:t>
            </a:r>
            <a:r>
              <a:rPr lang="zh-CN" altLang="en-US" sz="40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过：</a:t>
            </a:r>
            <a:endParaRPr lang="en-US" altLang="zh-CN" sz="40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3" algn="l"/>
            <a:r>
              <a:rPr lang="zh-CN" altLang="en-US" sz="32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洗禮的</a:t>
            </a:r>
            <a:r>
              <a:rPr lang="zh-CN" altLang="en-US" sz="32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方</a:t>
            </a:r>
            <a:r>
              <a:rPr lang="zh-CN" altLang="en-US" sz="32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式，教會的制度，靈界</a:t>
            </a:r>
            <a:r>
              <a:rPr lang="zh-CN" altLang="en-US" sz="32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的事，</a:t>
            </a:r>
            <a:r>
              <a:rPr lang="zh-CN" altLang="en-US" sz="32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死後的狀況</a:t>
            </a:r>
            <a:endParaRPr lang="en-US" sz="3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/>
            </a:pPr>
            <a:endParaRPr lang="en-US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/>
            </a:pPr>
            <a:r>
              <a:rPr lang="zh-CN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聖經中</a:t>
            </a:r>
            <a:r>
              <a:rPr lang="zh-CN" altLang="en-US" sz="40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没</a:t>
            </a:r>
            <a:r>
              <a:rPr lang="zh-CN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</a:t>
            </a:r>
            <a:r>
              <a:rPr lang="zh-CN" altLang="en-US" sz="40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明講：</a:t>
            </a:r>
            <a:endParaRPr lang="en-US" altLang="zh-CN" sz="4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3" algn="l"/>
            <a:r>
              <a:rPr lang="zh-CN" altLang="en-US" sz="3600" dirty="0" smtClean="0">
                <a:solidFill>
                  <a:schemeClr val="tx1"/>
                </a:solidFill>
              </a:rPr>
              <a:t>主來的</a:t>
            </a:r>
            <a:r>
              <a:rPr lang="zh-CN" altLang="en-US" sz="3600" dirty="0">
                <a:solidFill>
                  <a:schemeClr val="tx1"/>
                </a:solidFill>
              </a:rPr>
              <a:t>日子（</a:t>
            </a:r>
            <a:r>
              <a:rPr lang="zh-CN" altLang="en-US" sz="3600" b="1" dirty="0">
                <a:solidFill>
                  <a:srgbClr val="FF0000"/>
                </a:solidFill>
              </a:rPr>
              <a:t>太廿四</a:t>
            </a:r>
            <a:r>
              <a:rPr lang="en-US" sz="3600" b="1" dirty="0">
                <a:solidFill>
                  <a:srgbClr val="FF0000"/>
                </a:solidFill>
              </a:rPr>
              <a:t>36</a:t>
            </a:r>
            <a:r>
              <a:rPr lang="zh-CN" altLang="en-US" sz="3600" dirty="0">
                <a:solidFill>
                  <a:schemeClr val="tx1"/>
                </a:solidFill>
              </a:rPr>
              <a:t>），</a:t>
            </a:r>
            <a:r>
              <a:rPr lang="zh-CN" altLang="en-US" sz="3600" dirty="0" smtClean="0">
                <a:solidFill>
                  <a:schemeClr val="tx1"/>
                </a:solidFill>
              </a:rPr>
              <a:t>三層天</a:t>
            </a:r>
            <a:r>
              <a:rPr lang="zh-CN" altLang="en-US" sz="3600" dirty="0">
                <a:solidFill>
                  <a:schemeClr val="tx1"/>
                </a:solidFill>
              </a:rPr>
              <a:t>（</a:t>
            </a:r>
            <a:r>
              <a:rPr lang="zh-CN" altLang="en-US" sz="3600" b="1" dirty="0">
                <a:solidFill>
                  <a:srgbClr val="FF0000"/>
                </a:solidFill>
              </a:rPr>
              <a:t>林后十二</a:t>
            </a:r>
            <a:r>
              <a:rPr lang="en-US" sz="3600" b="1" dirty="0">
                <a:solidFill>
                  <a:srgbClr val="FF0000"/>
                </a:solidFill>
              </a:rPr>
              <a:t>1~7</a:t>
            </a:r>
            <a:r>
              <a:rPr lang="zh-CN" altLang="en-US" sz="3600" dirty="0">
                <a:solidFill>
                  <a:schemeClr val="tx1"/>
                </a:solidFill>
              </a:rPr>
              <a:t>）</a:t>
            </a:r>
            <a:endParaRPr lang="en-US" sz="3600" dirty="0"/>
          </a:p>
          <a:p>
            <a:pPr marL="1657350" lvl="2" indent="-742950" algn="l">
              <a:buFont typeface="+mj-lt"/>
              <a:buAutoNum type="arabicPeriod"/>
            </a:pPr>
            <a:endParaRPr lang="en-US" altLang="zh-CN" sz="4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329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</a:t>
            </a:r>
            <a:r>
              <a:rPr lang="zh-CN" altLang="en-US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的漸進性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來一</a:t>
            </a:r>
            <a:r>
              <a:rPr lang="en-US" sz="44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1-2</a:t>
            </a:r>
          </a:p>
          <a:p>
            <a:pPr algn="l"/>
            <a:r>
              <a:rPr lang="zh-CN" altLang="en-US" sz="44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</a:t>
            </a:r>
            <a:r>
              <a:rPr lang="zh-CN" alt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神既在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古時藉著眾先</a:t>
            </a:r>
            <a:r>
              <a:rPr lang="zh-CN" alt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知，多次多方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的曉喻列</a:t>
            </a:r>
            <a:r>
              <a:rPr lang="zh-CN" alt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祖，就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在這末</a:t>
            </a:r>
            <a:r>
              <a:rPr lang="zh-CN" alt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世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CN" alt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藉著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他兒子</a:t>
            </a:r>
            <a:r>
              <a:rPr lang="zh-CN" alt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曉喻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</a:t>
            </a:r>
            <a:r>
              <a:rPr lang="zh-CN" alt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们</a:t>
            </a:r>
            <a:r>
              <a:rPr 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  <a:r>
              <a:rPr lang="zh-CN" altLang="en-US" sz="44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」</a:t>
            </a:r>
            <a:endParaRPr lang="en-US" sz="44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618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</a:t>
            </a:r>
            <a:r>
              <a:rPr lang="zh-CN" altLang="en-US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的漸進性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較後的啟示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來解</a:t>
            </a: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釋較前的啟示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TW" sz="44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zh-TW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婚</a:t>
            </a:r>
            <a:r>
              <a:rPr lang="zh-TW" altLang="en-US" sz="4400" b="1" dirty="0" smtClean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姻的</a:t>
            </a:r>
            <a:r>
              <a:rPr lang="zh-TW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啟示</a:t>
            </a:r>
            <a:r>
              <a:rPr lang="zh-TW" altLang="en-US" sz="4400" b="1" dirty="0" smtClean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TW" sz="4400" b="1" dirty="0" smtClean="0">
              <a:solidFill>
                <a:srgbClr val="00B05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一夫一妻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創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二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18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22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24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，瑪二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15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二人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成為一體：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創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二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24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太十九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3~6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太十九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9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二人一體的真</a:t>
            </a:r>
            <a:r>
              <a:rPr lang="zh-TW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義</a:t>
            </a:r>
            <a:r>
              <a:rPr lang="zh-CN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弗五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30-32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羔羊婚娶</a:t>
            </a:r>
            <a:r>
              <a:rPr lang="zh-CN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啟十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九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7-9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2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</a:t>
            </a:r>
            <a:r>
              <a:rPr lang="zh-CN" altLang="en-US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的漸進性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較後的啟示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來解</a:t>
            </a: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釋較前的啟示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TW" sz="44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Font typeface="+mj-lt"/>
              <a:buAutoNum type="arabicPeriod" startAt="2"/>
            </a:pPr>
            <a:r>
              <a:rPr lang="zh-TW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關於獻祭的啟</a:t>
            </a:r>
            <a:r>
              <a:rPr lang="zh-TW" altLang="en-US" sz="4400" b="1" dirty="0" smtClean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示：</a:t>
            </a:r>
            <a:endParaRPr lang="en-US" altLang="zh-TW" sz="4400" b="1" dirty="0" smtClean="0">
              <a:solidFill>
                <a:srgbClr val="00B05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第</a:t>
            </a: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一次獻祭：</a:t>
            </a:r>
            <a:r>
              <a:rPr lang="zh-CN" altLang="en-US" sz="40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創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四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4-5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感</a:t>
            </a: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恩而獻祭：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創八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20-21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義</a:t>
            </a:r>
            <a:r>
              <a:rPr lang="zh-TW" altLang="en-US" sz="40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祭司初次出現</a:t>
            </a:r>
            <a:r>
              <a:rPr lang="zh-CN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創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十四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18-19</a:t>
            </a:r>
            <a:endParaRPr lang="en-US" sz="4000" b="1" dirty="0" smtClean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標</a:t>
            </a:r>
            <a:r>
              <a:rPr lang="zh-TW" altLang="en-US" sz="40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準的祭壇：</a:t>
            </a:r>
            <a:r>
              <a:rPr lang="zh-CN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TW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出</a:t>
            </a:r>
            <a:r>
              <a:rPr lang="zh-TW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廿七</a:t>
            </a:r>
            <a:r>
              <a:rPr lang="en-US" altLang="zh-TW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1~8</a:t>
            </a:r>
            <a:r>
              <a:rPr lang="zh-TW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，申十二</a:t>
            </a:r>
            <a:r>
              <a:rPr lang="en-US" altLang="zh-TW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13-14</a:t>
            </a:r>
            <a:r>
              <a:rPr lang="zh-TW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，利十七</a:t>
            </a:r>
            <a:r>
              <a:rPr lang="en-US" altLang="zh-TW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8-9</a:t>
            </a:r>
            <a:r>
              <a:rPr lang="zh-TW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，書廿二</a:t>
            </a:r>
            <a:r>
              <a:rPr lang="en-US" altLang="zh-TW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16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88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</a:t>
            </a:r>
            <a:r>
              <a:rPr lang="zh-CN" altLang="en-US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的漸進性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較後的啟示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來解</a:t>
            </a: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釋較前的啟示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TW" sz="44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Font typeface="+mj-lt"/>
              <a:buAutoNum type="arabicPeriod" startAt="2"/>
            </a:pPr>
            <a:r>
              <a:rPr lang="zh-TW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關於獻祭的啟</a:t>
            </a:r>
            <a:r>
              <a:rPr lang="zh-TW" altLang="en-US" sz="4400" b="1" dirty="0" smtClean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示：</a:t>
            </a:r>
            <a:endParaRPr lang="en-US" altLang="zh-TW" sz="4400" b="1" dirty="0" smtClean="0">
              <a:solidFill>
                <a:srgbClr val="00B05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指定祭司的職</a:t>
            </a:r>
            <a:r>
              <a:rPr lang="zh-TW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任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出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廿九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9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基督獻上自己才能潔淨罪</a:t>
            </a:r>
            <a:r>
              <a:rPr lang="zh-TW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來五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至七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章，十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4-5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，九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14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唯獨十</a:t>
            </a: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架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「祭壇」</a:t>
            </a: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可得赦罪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來十三</a:t>
            </a:r>
            <a:r>
              <a:rPr lang="en-US" altLang="zh-CN" sz="40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10-12</a:t>
            </a:r>
            <a:endParaRPr lang="en-US" sz="400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endParaRPr lang="en-US" sz="4000" b="1" dirty="0" smtClean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03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</a:t>
            </a:r>
            <a:r>
              <a:rPr lang="zh-CN" altLang="en-US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的漸進性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較後的啟示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來解</a:t>
            </a: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釋較前的啟示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TW" sz="44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Font typeface="+mj-lt"/>
              <a:buAutoNum type="arabicPeriod" startAt="2"/>
            </a:pPr>
            <a:r>
              <a:rPr lang="zh-TW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關於獻祭的啟</a:t>
            </a:r>
            <a:r>
              <a:rPr lang="zh-TW" altLang="en-US" sz="4400" b="1" dirty="0" smtClean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示：</a:t>
            </a:r>
            <a:endParaRPr lang="en-US" altLang="zh-TW" sz="4400" b="1" dirty="0" smtClean="0">
              <a:solidFill>
                <a:srgbClr val="00B05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指定祭司的職</a:t>
            </a:r>
            <a:r>
              <a:rPr lang="zh-TW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任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出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廿九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9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基督獻上自己才能潔淨罪</a:t>
            </a:r>
            <a:r>
              <a:rPr lang="zh-TW" altLang="en-US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來五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至七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章，十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4-5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，九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14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唯獨十</a:t>
            </a: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架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「祭壇」</a:t>
            </a: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可得赦罪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zh-CN" altLang="en-US" sz="40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來十三</a:t>
            </a:r>
            <a:r>
              <a:rPr lang="en-US" altLang="zh-CN" sz="40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10-12</a:t>
            </a:r>
            <a:endParaRPr lang="en-US" sz="400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endParaRPr lang="en-US" sz="4000" b="1" dirty="0" smtClean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74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</a:t>
            </a:r>
            <a:r>
              <a:rPr lang="zh-CN" altLang="en-US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的漸進性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較後的啟示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來解</a:t>
            </a: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釋較前的啟示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TW" sz="44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Font typeface="+mj-lt"/>
              <a:buAutoNum type="arabicPeriod" startAt="2"/>
            </a:pPr>
            <a:r>
              <a:rPr lang="zh-TW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關於獻祭的啟</a:t>
            </a:r>
            <a:r>
              <a:rPr lang="zh-TW" altLang="en-US" sz="4400" b="1" dirty="0" smtClean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示：</a:t>
            </a:r>
            <a:endParaRPr lang="en-US" altLang="zh-TW" sz="4400" b="1" dirty="0" smtClean="0">
              <a:solidFill>
                <a:srgbClr val="00B05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獻祭的真</a:t>
            </a:r>
            <a:r>
              <a:rPr lang="zh-TW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義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CN" sz="4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algn="l"/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在舊約：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撒上十五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22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，彌六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6~8</a:t>
            </a:r>
          </a:p>
          <a:p>
            <a:pPr lvl="2" algn="l"/>
            <a:r>
              <a:rPr lang="zh-CN" altLang="en-US" sz="4000" b="1" dirty="0">
                <a:solidFill>
                  <a:srgbClr val="C0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在</a:t>
            </a:r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新約：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約一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29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，羅十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二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</a:t>
            </a:r>
            <a:r>
              <a:rPr lang="zh-CN" alt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，林後五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15  </a:t>
            </a:r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活祭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lvl="2" algn="l"/>
            <a:endParaRPr lang="en-US" sz="3600" b="1" dirty="0" smtClean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74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</a:t>
            </a:r>
            <a:r>
              <a:rPr lang="zh-CN" altLang="en-US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的漸進性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TW" altLang="en-US" sz="4400" b="1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單獨的啟示應在「聖經一貫性」的大前提下來解釋的</a:t>
            </a:r>
            <a:r>
              <a:rPr lang="zh-TW" altLang="en-US" sz="4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啟示</a:t>
            </a:r>
            <a:r>
              <a:rPr lang="zh-TW" altLang="en-US" sz="44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TW" sz="44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Font typeface="+mj-lt"/>
              <a:buAutoNum type="arabicPeriod" startAt="2"/>
            </a:pPr>
            <a:r>
              <a:rPr lang="zh-TW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關於獻祭的啟</a:t>
            </a:r>
            <a:r>
              <a:rPr lang="zh-TW" altLang="en-US" sz="4400" b="1" dirty="0" smtClean="0">
                <a:solidFill>
                  <a:srgbClr val="00B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示：</a:t>
            </a:r>
            <a:endParaRPr lang="en-US" altLang="zh-TW" sz="4400" b="1" dirty="0" smtClean="0">
              <a:solidFill>
                <a:srgbClr val="00B05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獻祭的真</a:t>
            </a:r>
            <a:r>
              <a:rPr lang="zh-TW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義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CN" sz="4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algn="l"/>
            <a:endParaRPr lang="en-US" sz="3600" b="1" dirty="0" smtClean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99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CN" altLang="en-US" sz="4400" b="1" dirty="0" smtClean="0">
                <a:solidFill>
                  <a:srgbClr val="33CC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</a:t>
            </a:r>
            <a:r>
              <a:rPr lang="zh-CN" altLang="en-US" sz="4400" b="1" dirty="0">
                <a:solidFill>
                  <a:srgbClr val="33CC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般性的原</a:t>
            </a:r>
            <a:r>
              <a:rPr lang="zh-CN" altLang="en-US" sz="4400" b="1" dirty="0" smtClean="0">
                <a:solidFill>
                  <a:srgbClr val="33CC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则</a:t>
            </a:r>
            <a:endParaRPr lang="en-US" altLang="zh-CN" sz="4400" b="1" dirty="0" smtClean="0">
              <a:solidFill>
                <a:srgbClr val="33CC3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algn="l"/>
            <a:r>
              <a:rPr lang="zh-CN" altLang="en-US" sz="42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體裁供給的線索</a:t>
            </a:r>
            <a:endParaRPr lang="en-US" altLang="zh-CN" sz="42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200150" lvl="1" indent="-742950" algn="l">
              <a:buFont typeface="+mj-lt"/>
              <a:buAutoNum type="arabicPeriod"/>
            </a:pPr>
            <a:endParaRPr lang="en-US" altLang="zh-CN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直述故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事與詩體</a:t>
            </a:r>
            <a:endParaRPr lang="en-US" altLang="zh-CN" sz="4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altLang="zh-CN" sz="1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敘述文與論述文</a:t>
            </a:r>
            <a:endParaRPr lang="en-US" altLang="zh-CN" sz="4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sz="3600" dirty="0">
              <a:solidFill>
                <a:schemeClr val="tx1"/>
              </a:solidFill>
            </a:endParaRPr>
          </a:p>
          <a:p>
            <a:pPr lvl="2" algn="l"/>
            <a:endParaRPr lang="en-US" altLang="zh-CN" sz="36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828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>
            <a:normAutofit/>
          </a:bodyPr>
          <a:lstStyle/>
          <a:p>
            <a:pPr marL="571500" lvl="1" indent="-571500" algn="l">
              <a:buFont typeface="Wingdings" panose="05000000000000000000" pitchFamily="2" charset="2"/>
              <a:buChar char="q"/>
            </a:pPr>
            <a:r>
              <a:rPr lang="zh-CN" altLang="en-US" sz="4000" b="1" dirty="0" smtClean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細</a:t>
            </a:r>
            <a:r>
              <a:rPr lang="zh-CN" altLang="en-US" sz="4000" b="1" dirty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則性與一般</a:t>
            </a:r>
            <a:r>
              <a:rPr lang="zh-CN" altLang="en-US" sz="4000" b="1" dirty="0" smtClean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性</a:t>
            </a:r>
            <a:endParaRPr lang="en-US" altLang="zh-CN" sz="4400" b="1" dirty="0" smtClean="0">
              <a:solidFill>
                <a:srgbClr val="33CC3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200150" lvl="1" indent="-742950" algn="l">
              <a:buFont typeface="+mj-lt"/>
              <a:buAutoNum type="arabicPeriod" startAt="2"/>
            </a:pPr>
            <a:endParaRPr lang="en-US" altLang="zh-CN" sz="1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/>
            </a:pPr>
            <a:r>
              <a:rPr lang="zh-CN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一般</a:t>
            </a:r>
            <a:r>
              <a:rPr lang="zh-CN" altLang="en-US" sz="40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性</a:t>
            </a:r>
            <a:endParaRPr lang="en-US" altLang="zh-CN" sz="4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485900" lvl="2" indent="-571500" algn="l">
              <a:buFont typeface="+mj-lt"/>
              <a:buAutoNum type="arabicPeriod"/>
            </a:pPr>
            <a:endParaRPr lang="en-US" altLang="zh-CN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/>
            </a:pPr>
            <a:r>
              <a:rPr lang="zh-CN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细则性</a:t>
            </a:r>
            <a:endParaRPr lang="en-US" sz="40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200150" lvl="1" indent="-742950" algn="l">
              <a:buFont typeface="+mj-lt"/>
              <a:buAutoNum type="arabicPeriod" startAt="2"/>
            </a:pPr>
            <a:endParaRPr lang="en-US" altLang="zh-CN" sz="4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2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>
            <a:normAutofit/>
          </a:bodyPr>
          <a:lstStyle/>
          <a:p>
            <a:pPr marL="571500" lvl="1" indent="-571500" algn="l">
              <a:buFont typeface="Wingdings" panose="05000000000000000000" pitchFamily="2" charset="2"/>
              <a:buChar char="q"/>
            </a:pPr>
            <a:r>
              <a:rPr lang="zh-CN" altLang="en-US" sz="4200" b="1" dirty="0" smtClean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</a:t>
            </a:r>
            <a:r>
              <a:rPr lang="zh-CN" altLang="en-US" sz="4200" b="1" dirty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明顯的解釋難解的</a:t>
            </a:r>
            <a:endParaRPr lang="en-US" altLang="zh-CN" sz="4200" b="1" dirty="0">
              <a:solidFill>
                <a:srgbClr val="92D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200150" lvl="1" indent="-742950" algn="l">
              <a:buFont typeface="+mj-lt"/>
              <a:buAutoNum type="arabicPeriod" startAt="3"/>
            </a:pPr>
            <a:endParaRPr lang="en-US" altLang="zh-CN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/>
            </a:pPr>
            <a:r>
              <a:rPr lang="zh-CN" altLang="en-US" sz="4000" b="1" dirty="0">
                <a:solidFill>
                  <a:schemeClr val="tx1"/>
                </a:solidFill>
              </a:rPr>
              <a:t>可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以為死人施洗嗎？</a:t>
            </a:r>
            <a:r>
              <a:rPr lang="zh-CN" altLang="en-US" sz="4000" b="1" dirty="0">
                <a:solidFill>
                  <a:srgbClr val="FF0000"/>
                </a:solidFill>
              </a:rPr>
              <a:t>林前十五</a:t>
            </a:r>
            <a:r>
              <a:rPr lang="en-US" sz="4000" b="1" dirty="0">
                <a:solidFill>
                  <a:srgbClr val="FF0000"/>
                </a:solidFill>
              </a:rPr>
              <a:t>29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/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約三</a:t>
            </a:r>
            <a:r>
              <a:rPr lang="en-US" sz="4000" b="1" dirty="0">
                <a:solidFill>
                  <a:srgbClr val="FF0000"/>
                </a:solidFill>
              </a:rPr>
              <a:t>18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1657350" lvl="2" indent="-742950" algn="l">
              <a:buFont typeface="+mj-lt"/>
              <a:buAutoNum type="arabicPeriod"/>
            </a:pPr>
            <a:r>
              <a:rPr lang="zh-CN" altLang="en-US" sz="4000" b="1" dirty="0">
                <a:solidFill>
                  <a:schemeClr val="tx1"/>
                </a:solidFill>
              </a:rPr>
              <a:t>「下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到陰間傳道</a:t>
            </a:r>
            <a:r>
              <a:rPr lang="en-US" sz="4000" i="1" dirty="0" err="1" smtClean="0">
                <a:solidFill>
                  <a:schemeClr val="tx1"/>
                </a:solidFill>
              </a:rPr>
              <a:t>kerusso</a:t>
            </a:r>
            <a:r>
              <a:rPr lang="zh-CN" altLang="en-US" sz="4000" b="1" dirty="0">
                <a:solidFill>
                  <a:schemeClr val="tx1"/>
                </a:solidFill>
              </a:rPr>
              <a:t>」</a:t>
            </a:r>
            <a:r>
              <a:rPr lang="zh-CN" altLang="en-US" sz="4000" dirty="0">
                <a:solidFill>
                  <a:schemeClr val="tx1"/>
                </a:solidFill>
              </a:rPr>
              <a:t>？</a:t>
            </a:r>
            <a:r>
              <a:rPr lang="zh-CN" altLang="en-US" sz="4000" b="1" dirty="0">
                <a:solidFill>
                  <a:srgbClr val="FF0000"/>
                </a:solidFill>
              </a:rPr>
              <a:t>彼前三</a:t>
            </a:r>
            <a:r>
              <a:rPr lang="en-US" sz="4000" b="1" dirty="0">
                <a:solidFill>
                  <a:srgbClr val="FF0000"/>
                </a:solidFill>
              </a:rPr>
              <a:t>19 </a:t>
            </a:r>
            <a:endParaRPr lang="en-US" sz="4000" dirty="0">
              <a:solidFill>
                <a:srgbClr val="FF0000"/>
              </a:solidFill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altLang="zh-CN" sz="4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2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>
            <a:normAutofit/>
          </a:bodyPr>
          <a:lstStyle/>
          <a:p>
            <a:pPr marL="571500" lvl="1" indent="-571500" algn="l">
              <a:buFont typeface="Wingdings" panose="05000000000000000000" pitchFamily="2" charset="2"/>
              <a:buChar char="q"/>
            </a:pPr>
            <a:r>
              <a:rPr lang="zh-CN" altLang="en-US" sz="4200" b="1" dirty="0" smtClean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</a:t>
            </a:r>
            <a:r>
              <a:rPr lang="zh-CN" altLang="en-US" sz="4200" b="1" dirty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明顯的解釋難解的</a:t>
            </a:r>
            <a:endParaRPr lang="en-US" altLang="zh-CN" sz="4200" b="1" dirty="0">
              <a:solidFill>
                <a:srgbClr val="92D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200150" lvl="1" indent="-742950" algn="l">
              <a:buFont typeface="+mj-lt"/>
              <a:buAutoNum type="arabicPeriod" startAt="3"/>
            </a:pPr>
            <a:endParaRPr lang="en-US" altLang="zh-CN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 startAt="3"/>
            </a:pPr>
            <a:r>
              <a:rPr lang="zh-CN" altLang="en-US" sz="4000" b="1" dirty="0">
                <a:solidFill>
                  <a:schemeClr val="tx1"/>
                </a:solidFill>
              </a:rPr>
              <a:t>补满基督患难的缺欠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？</a:t>
            </a:r>
            <a:r>
              <a:rPr lang="zh-CN" altLang="en-US" sz="4000" b="1" dirty="0">
                <a:solidFill>
                  <a:srgbClr val="FF0000"/>
                </a:solidFill>
              </a:rPr>
              <a:t>西 一</a:t>
            </a:r>
            <a:r>
              <a:rPr lang="en-US" sz="4000" b="1" dirty="0">
                <a:solidFill>
                  <a:srgbClr val="FF0000"/>
                </a:solidFill>
              </a:rPr>
              <a:t>24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chemeClr val="tx1"/>
              </a:solidFill>
            </a:endParaRPr>
          </a:p>
          <a:p>
            <a:pPr marL="1657350" lvl="2" indent="-742950" algn="l">
              <a:buFont typeface="+mj-lt"/>
              <a:buAutoNum type="arabicPeriod" startAt="3"/>
            </a:pPr>
            <a:r>
              <a:rPr lang="zh-CN" altLang="en-US" sz="4000" b="1" dirty="0">
                <a:solidFill>
                  <a:schemeClr val="tx1"/>
                </a:solidFill>
              </a:rPr>
              <a:t>扫罗求问招鬼的妇人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：</a:t>
            </a:r>
            <a:r>
              <a:rPr lang="zh-CN" altLang="en-US" sz="4000" b="1" dirty="0">
                <a:solidFill>
                  <a:srgbClr val="FF0000"/>
                </a:solidFill>
              </a:rPr>
              <a:t>撒上廿八</a:t>
            </a:r>
            <a:r>
              <a:rPr lang="en-US" sz="4000" b="1" dirty="0" smtClean="0">
                <a:solidFill>
                  <a:srgbClr val="FF0000"/>
                </a:solidFill>
              </a:rPr>
              <a:t>8-25 </a:t>
            </a:r>
            <a:endParaRPr lang="en-US" sz="4000" dirty="0">
              <a:solidFill>
                <a:srgbClr val="FF0000"/>
              </a:solidFill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altLang="zh-CN" sz="4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50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>
            <a:normAutofit/>
          </a:bodyPr>
          <a:lstStyle/>
          <a:p>
            <a:pPr marL="571500" lvl="1" indent="-571500" algn="l">
              <a:buFont typeface="Wingdings" panose="05000000000000000000" pitchFamily="2" charset="2"/>
              <a:buChar char="q"/>
            </a:pPr>
            <a:r>
              <a:rPr lang="zh-CN" altLang="en-US" sz="4200" b="1" dirty="0" smtClean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</a:t>
            </a:r>
            <a:r>
              <a:rPr lang="zh-CN" altLang="en-US" sz="4200" b="1" dirty="0">
                <a:solidFill>
                  <a:srgbClr val="92D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明顯的解釋難解的</a:t>
            </a:r>
            <a:endParaRPr lang="en-US" altLang="zh-CN" sz="4200" b="1" dirty="0">
              <a:solidFill>
                <a:srgbClr val="92D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200150" lvl="1" indent="-742950" algn="l">
              <a:buFont typeface="+mj-lt"/>
              <a:buAutoNum type="arabicPeriod" startAt="3"/>
            </a:pPr>
            <a:endParaRPr lang="en-US" altLang="zh-CN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 startAt="5"/>
            </a:pPr>
            <a:r>
              <a:rPr lang="zh-CN" altLang="en-US" sz="40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</a:t>
            </a: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不信的丈夫就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因為妻</a:t>
            </a:r>
            <a:r>
              <a:rPr lang="zh-CN" altLang="en-US" sz="40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子成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为聖潔</a:t>
            </a:r>
            <a:r>
              <a:rPr lang="zh-CN" altLang="en-US" sz="40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」</a:t>
            </a:r>
            <a:r>
              <a:rPr lang="zh-CN" altLang="en-US" sz="4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林前七</a:t>
            </a:r>
            <a:r>
              <a:rPr lang="en-US" sz="4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14</a:t>
            </a:r>
            <a:r>
              <a:rPr lang="zh-CN" altLang="en-US" sz="40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sz="40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012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TW" altLang="en-US" sz="4400" b="1" dirty="0" smtClean="0">
                <a:solidFill>
                  <a:srgbClr val="92D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基</a:t>
            </a:r>
            <a:r>
              <a:rPr lang="zh-TW" altLang="en-US" sz="4400" b="1" dirty="0">
                <a:solidFill>
                  <a:srgbClr val="92D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本精神</a:t>
            </a:r>
            <a:endParaRPr lang="en-US" altLang="zh-CN" sz="4400" b="1" dirty="0" smtClean="0">
              <a:solidFill>
                <a:srgbClr val="92D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200150" lvl="1" indent="-742950" algn="l">
              <a:buFont typeface="+mj-lt"/>
              <a:buAutoNum type="arabicPeriod" startAt="4"/>
            </a:pPr>
            <a:endParaRPr lang="en-US" altLang="zh-CN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/>
            </a:pPr>
            <a:r>
              <a:rPr lang="zh-TW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守安息</a:t>
            </a:r>
            <a:r>
              <a:rPr lang="zh-TW" altLang="en-US" sz="40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日</a:t>
            </a:r>
            <a:endParaRPr lang="en-US" altLang="zh-TW" sz="4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3" algn="l"/>
            <a:r>
              <a:rPr lang="zh-CN" alt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出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廿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10-11</a:t>
            </a:r>
            <a:r>
              <a:rPr lang="zh-CN" alt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出卅一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13-14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申五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12~15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可二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27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路六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5</a:t>
            </a:r>
            <a:r>
              <a:rPr lang="zh-CN" alt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來 四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9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48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TW" altLang="en-US" sz="4400" b="1" dirty="0">
                <a:solidFill>
                  <a:srgbClr val="92D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基本精</a:t>
            </a:r>
            <a:r>
              <a:rPr lang="zh-TW" altLang="en-US" sz="4400" b="1" dirty="0" smtClean="0">
                <a:solidFill>
                  <a:srgbClr val="92D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神</a:t>
            </a:r>
            <a:endParaRPr lang="en-US" altLang="zh-CN" sz="4200" b="1" dirty="0">
              <a:solidFill>
                <a:srgbClr val="0000FF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200150" lvl="1" indent="-742950" algn="l">
              <a:buFont typeface="+mj-lt"/>
              <a:buAutoNum type="arabicPeriod" startAt="4"/>
            </a:pPr>
            <a:endParaRPr lang="en-US" altLang="zh-CN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 startAt="2"/>
            </a:pPr>
            <a:r>
              <a:rPr lang="zh-TW" altLang="en-US" sz="4000" b="1" dirty="0" smtClean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十</a:t>
            </a:r>
            <a:r>
              <a:rPr lang="zh-TW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</a:t>
            </a:r>
            <a:r>
              <a:rPr lang="zh-CN" altLang="en-US" sz="40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奉献</a:t>
            </a:r>
            <a:endParaRPr lang="en-US" sz="4000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altLang="zh-TW" sz="1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3" algn="l"/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民十八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24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申十四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28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，玛三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8</a:t>
            </a:r>
            <a:r>
              <a:rPr lang="zh-CN" alt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太廿三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23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80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聖經的一貫性</a:t>
            </a:r>
            <a:endParaRPr lang="en-US" altLang="zh-TW" b="1" dirty="0">
              <a:solidFill>
                <a:srgbClr val="008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zh-CN" altLang="en-US" sz="4400" b="1" dirty="0" smtClean="0">
                <a:solidFill>
                  <a:srgbClr val="92D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聖</a:t>
            </a:r>
            <a:r>
              <a:rPr lang="zh-CN" altLang="en-US" sz="4400" b="1" dirty="0">
                <a:solidFill>
                  <a:srgbClr val="92D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經與個人經</a:t>
            </a:r>
            <a:r>
              <a:rPr lang="zh-CN" altLang="en-US" sz="4400" b="1" dirty="0" smtClean="0">
                <a:solidFill>
                  <a:srgbClr val="92D05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驗</a:t>
            </a:r>
            <a:endParaRPr lang="en-US" altLang="zh-CN" sz="4200" b="1" dirty="0">
              <a:solidFill>
                <a:srgbClr val="92D05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1200150" lvl="1" indent="-742950" algn="l">
              <a:buFont typeface="+mj-lt"/>
              <a:buAutoNum type="arabicPeriod" startAt="5"/>
            </a:pPr>
            <a:endParaRPr lang="en-US" altLang="zh-CN" sz="1000" b="1" dirty="0" smtClean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657350" lvl="2" indent="-742950" algn="l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0000FF"/>
                </a:solidFill>
              </a:rPr>
              <a:t>讓聖經來解釋個人經驗</a:t>
            </a:r>
            <a:endParaRPr lang="en-US" altLang="zh-CN" sz="4000" b="1" dirty="0" smtClean="0">
              <a:solidFill>
                <a:srgbClr val="0000FF"/>
              </a:solidFill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altLang="zh-CN" sz="1000" b="1" dirty="0">
              <a:solidFill>
                <a:srgbClr val="0000FF"/>
              </a:solidFill>
            </a:endParaRPr>
          </a:p>
          <a:p>
            <a:pPr marL="1657350" lvl="2" indent="-742950" algn="l">
              <a:buFont typeface="+mj-lt"/>
              <a:buAutoNum type="arabicPeriod" startAt="2"/>
            </a:pPr>
            <a:r>
              <a:rPr lang="zh-CN" altLang="en-US" sz="4000" b="1" dirty="0" smtClean="0">
                <a:solidFill>
                  <a:srgbClr val="0000FF"/>
                </a:solidFill>
              </a:rPr>
              <a:t>正</a:t>
            </a:r>
            <a:r>
              <a:rPr lang="zh-CN" altLang="en-US" sz="4000" b="1" dirty="0">
                <a:solidFill>
                  <a:srgbClr val="0000FF"/>
                </a:solidFill>
              </a:rPr>
              <a:t>确</a:t>
            </a:r>
            <a:r>
              <a:rPr lang="zh-CN" altLang="en-US" sz="4000" b="1" dirty="0" smtClean="0">
                <a:solidFill>
                  <a:srgbClr val="0000FF"/>
                </a:solidFill>
              </a:rPr>
              <a:t>的聖經解釋神</a:t>
            </a:r>
            <a:r>
              <a:rPr lang="zh-CN" altLang="en-US" sz="4000" b="1" dirty="0">
                <a:solidFill>
                  <a:srgbClr val="0000FF"/>
                </a:solidFill>
              </a:rPr>
              <a:t>在世上的工作</a:t>
            </a:r>
            <a:endParaRPr lang="en-US" sz="4000" dirty="0">
              <a:solidFill>
                <a:srgbClr val="0000FF"/>
              </a:solidFill>
            </a:endParaRPr>
          </a:p>
          <a:p>
            <a:pPr lvl="1"/>
            <a:endParaRPr lang="en-US" altLang="zh-CN" sz="1200" dirty="0" smtClean="0">
              <a:solidFill>
                <a:schemeClr val="tx1"/>
              </a:solidFill>
            </a:endParaRPr>
          </a:p>
          <a:p>
            <a:pPr lvl="3" algn="l"/>
            <a:r>
              <a:rPr lang="zh-CN" altLang="en-US" sz="36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徒</a:t>
            </a:r>
            <a:r>
              <a:rPr lang="zh-CN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十一章</a:t>
            </a:r>
            <a:r>
              <a:rPr lang="zh-CN" altLang="en-US" sz="3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，哥尼</a:t>
            </a:r>
            <a:r>
              <a:rPr lang="zh-CN" altLang="en-US" sz="36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流與外</a:t>
            </a:r>
            <a:r>
              <a:rPr lang="zh-CN" altLang="en-US" sz="3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帮人信主，</a:t>
            </a:r>
            <a:endParaRPr 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3" algn="l"/>
            <a:r>
              <a:rPr lang="zh-CN" altLang="en-US" sz="36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約九</a:t>
            </a:r>
            <a:r>
              <a:rPr lang="zh-CN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章</a:t>
            </a:r>
            <a:r>
              <a:rPr lang="zh-CN" altLang="en-US" sz="36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「醫治生來瞎</a:t>
            </a:r>
            <a:r>
              <a:rPr lang="zh-CN" altLang="en-US" sz="3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眼的」</a:t>
            </a:r>
            <a:endParaRPr 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sz="4000" dirty="0" smtClean="0">
              <a:solidFill>
                <a:schemeClr val="tx1"/>
              </a:solidFill>
            </a:endParaRPr>
          </a:p>
          <a:p>
            <a:pPr marL="1485900" lvl="2" indent="-571500" algn="l">
              <a:buFont typeface="Wingdings" panose="05000000000000000000" pitchFamily="2" charset="2"/>
              <a:buChar char="Ø"/>
            </a:pPr>
            <a:endParaRPr lang="en-US" altLang="zh-TW" sz="10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223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7"/>
    </mc:Choice>
    <mc:Fallback xmlns="">
      <p:transition spd="slow" advTm="3907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2504</TotalTime>
  <Words>3079</Words>
  <Application>Microsoft Office PowerPoint</Application>
  <PresentationFormat>On-screen Show (4:3)</PresentationFormat>
  <Paragraphs>200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聖經的整體觀</vt:lpstr>
      <vt:lpstr>聖經的一貫性</vt:lpstr>
      <vt:lpstr>聖經的一貫性</vt:lpstr>
      <vt:lpstr>聖經的一貫性</vt:lpstr>
      <vt:lpstr>聖經的一貫性</vt:lpstr>
      <vt:lpstr>聖經的一貫性</vt:lpstr>
      <vt:lpstr>聖經的一貫性</vt:lpstr>
      <vt:lpstr>聖經的一貫性</vt:lpstr>
      <vt:lpstr>聖經的一貫性</vt:lpstr>
      <vt:lpstr>聖經的一貫性</vt:lpstr>
      <vt:lpstr>聖經的一貫性</vt:lpstr>
      <vt:lpstr>聖經的漸進性</vt:lpstr>
      <vt:lpstr>聖經的漸進性</vt:lpstr>
      <vt:lpstr>聖經的漸進性</vt:lpstr>
      <vt:lpstr>聖經的漸進性</vt:lpstr>
      <vt:lpstr>聖經的漸進性</vt:lpstr>
      <vt:lpstr>聖經的漸進性</vt:lpstr>
      <vt:lpstr>聖經的漸進性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有目標的人生</dc:title>
  <dc:creator>Thomas Tso</dc:creator>
  <cp:lastModifiedBy>tommacpc</cp:lastModifiedBy>
  <cp:revision>164</cp:revision>
  <dcterms:created xsi:type="dcterms:W3CDTF">2014-10-07T06:40:13Z</dcterms:created>
  <dcterms:modified xsi:type="dcterms:W3CDTF">2016-06-18T15:00:07Z</dcterms:modified>
</cp:coreProperties>
</file>